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96D97-6740-446B-9824-611D832761B0}" type="datetimeFigureOut">
              <a:rPr lang="tr-TR" smtClean="0"/>
              <a:t>17.11.2022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42A7C-5A69-41DB-A716-B178411653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3588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42A7C-5A69-41DB-A716-B17841165302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0194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7F288F22-53EA-4F4C-8B8C-F49CCC074EA6}" type="datetimeFigureOut">
              <a:rPr lang="tr-TR" smtClean="0"/>
              <a:t>17.11.2022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tr-TR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CF8A71A9-4937-4128-9E55-B545126275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1167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8F22-53EA-4F4C-8B8C-F49CCC074EA6}" type="datetimeFigureOut">
              <a:rPr lang="tr-TR" smtClean="0"/>
              <a:t>17.11.2022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A71A9-4937-4128-9E55-B545126275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9194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8F22-53EA-4F4C-8B8C-F49CCC074EA6}" type="datetimeFigureOut">
              <a:rPr lang="tr-TR" smtClean="0"/>
              <a:t>17.11.2022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A71A9-4937-4128-9E55-B545126275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9340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8F22-53EA-4F4C-8B8C-F49CCC074EA6}" type="datetimeFigureOut">
              <a:rPr lang="tr-TR" smtClean="0"/>
              <a:t>17.11.2022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A71A9-4937-4128-9E55-B545126275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6557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8F22-53EA-4F4C-8B8C-F49CCC074EA6}" type="datetimeFigureOut">
              <a:rPr lang="tr-TR" smtClean="0"/>
              <a:t>17.11.2022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A71A9-4937-4128-9E55-B545126275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0661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8F22-53EA-4F4C-8B8C-F49CCC074EA6}" type="datetimeFigureOut">
              <a:rPr lang="tr-TR" smtClean="0"/>
              <a:t>17.11.2022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A71A9-4937-4128-9E55-B545126275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7253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8F22-53EA-4F4C-8B8C-F49CCC074EA6}" type="datetimeFigureOut">
              <a:rPr lang="tr-TR" smtClean="0"/>
              <a:t>17.11.2022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A71A9-4937-4128-9E55-B545126275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2985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8F22-53EA-4F4C-8B8C-F49CCC074EA6}" type="datetimeFigureOut">
              <a:rPr lang="tr-TR" smtClean="0"/>
              <a:t>17.11.2022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A71A9-4937-4128-9E55-B545126275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4930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8F22-53EA-4F4C-8B8C-F49CCC074EA6}" type="datetimeFigureOut">
              <a:rPr lang="tr-TR" smtClean="0"/>
              <a:t>17.11.2022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A71A9-4937-4128-9E55-B545126275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8193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8F22-53EA-4F4C-8B8C-F49CCC074EA6}" type="datetimeFigureOut">
              <a:rPr lang="tr-TR" smtClean="0"/>
              <a:t>17.11.2022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A71A9-4937-4128-9E55-B545126275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6947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8F22-53EA-4F4C-8B8C-F49CCC074EA6}" type="datetimeFigureOut">
              <a:rPr lang="tr-TR" smtClean="0"/>
              <a:t>17.11.2022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A71A9-4937-4128-9E55-B545126275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8967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8F22-53EA-4F4C-8B8C-F49CCC074EA6}" type="datetimeFigureOut">
              <a:rPr lang="tr-TR" smtClean="0"/>
              <a:t>17.11.2022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A71A9-4937-4128-9E55-B545126275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0670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8F22-53EA-4F4C-8B8C-F49CCC074EA6}" type="datetimeFigureOut">
              <a:rPr lang="tr-TR" smtClean="0"/>
              <a:t>17.11.2022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A71A9-4937-4128-9E55-B545126275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9270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8F22-53EA-4F4C-8B8C-F49CCC074EA6}" type="datetimeFigureOut">
              <a:rPr lang="tr-TR" smtClean="0"/>
              <a:t>17.11.2022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A71A9-4937-4128-9E55-B545126275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95169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8F22-53EA-4F4C-8B8C-F49CCC074EA6}" type="datetimeFigureOut">
              <a:rPr lang="tr-TR" smtClean="0"/>
              <a:t>17.11.2022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A71A9-4937-4128-9E55-B545126275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242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8F22-53EA-4F4C-8B8C-F49CCC074EA6}" type="datetimeFigureOut">
              <a:rPr lang="tr-TR" smtClean="0"/>
              <a:t>17.11.2022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A71A9-4937-4128-9E55-B545126275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26259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88F22-53EA-4F4C-8B8C-F49CCC074EA6}" type="datetimeFigureOut">
              <a:rPr lang="tr-TR" smtClean="0"/>
              <a:t>17.11.2022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A71A9-4937-4128-9E55-B545126275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1283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F288F22-53EA-4F4C-8B8C-F49CCC074EA6}" type="datetimeFigureOut">
              <a:rPr lang="tr-TR" smtClean="0"/>
              <a:t>17.11.2022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CF8A71A9-4937-4128-9E55-B545126275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4250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1drv.ms/v/s!AgK7oU6cEvEet1W357_JhCW_Bgzu?e=GaQv9z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792686" y="2483892"/>
            <a:ext cx="6965463" cy="1119781"/>
          </a:xfrm>
        </p:spPr>
        <p:txBody>
          <a:bodyPr/>
          <a:lstStyle/>
          <a:p>
            <a:r>
              <a:rPr lang="tr-TR" dirty="0"/>
              <a:t>CHAPTER 4: BRANCHES OF LAW 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b="1" dirty="0" err="1"/>
              <a:t>Please</a:t>
            </a:r>
            <a:r>
              <a:rPr lang="tr-TR" b="1" dirty="0"/>
              <a:t> </a:t>
            </a:r>
            <a:r>
              <a:rPr lang="tr-TR" b="1" dirty="0" err="1"/>
              <a:t>see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link </a:t>
            </a:r>
            <a:r>
              <a:rPr lang="tr-TR" b="1" dirty="0" err="1"/>
              <a:t>below</a:t>
            </a:r>
            <a:r>
              <a:rPr lang="tr-TR" b="1" dirty="0"/>
              <a:t> </a:t>
            </a:r>
            <a:r>
              <a:rPr lang="tr-TR" b="1" dirty="0" err="1"/>
              <a:t>for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vıdeo</a:t>
            </a:r>
            <a:r>
              <a:rPr lang="tr-TR" b="1" dirty="0"/>
              <a:t> </a:t>
            </a:r>
            <a:r>
              <a:rPr lang="tr-TR" b="1" dirty="0" err="1"/>
              <a:t>lınk</a:t>
            </a:r>
            <a:r>
              <a:rPr lang="tr-TR" b="1" dirty="0"/>
              <a:t> of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lecture</a:t>
            </a:r>
            <a:endParaRPr lang="tr-TR" b="1" dirty="0"/>
          </a:p>
          <a:p>
            <a:r>
              <a:rPr lang="tr-TR" dirty="0">
                <a:hlinkClick r:id="rId2"/>
              </a:rPr>
              <a:t>https://1drv.ms/v/s!AgK7oU6cEvEet1W357_JhCW_Bgzu?e=GaQv9z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04413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>
                <a:latin typeface="Times New Roman" panose="02020603050405020304" pitchFamily="18" charset="0"/>
              </a:rPr>
              <a:t>PUBLIC LAW </a:t>
            </a:r>
          </a:p>
          <a:p>
            <a:endParaRPr lang="tr-TR" sz="2800" dirty="0">
              <a:latin typeface="Times New Roman" panose="02020603050405020304" pitchFamily="18" charset="0"/>
            </a:endParaRPr>
          </a:p>
          <a:p>
            <a:endParaRPr lang="tr-TR" sz="2800" dirty="0">
              <a:latin typeface="Times New Roman" panose="02020603050405020304" pitchFamily="18" charset="0"/>
            </a:endParaRPr>
          </a:p>
          <a:p>
            <a:r>
              <a:rPr lang="tr-TR" sz="2800" dirty="0">
                <a:latin typeface="Times New Roman" panose="02020603050405020304" pitchFamily="18" charset="0"/>
              </a:rPr>
              <a:t>PRIVATE LAW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350" y="612529"/>
            <a:ext cx="5433388" cy="2545982"/>
          </a:xfrm>
          <a:prstGeom prst="rect">
            <a:avLst/>
          </a:prstGeom>
        </p:spPr>
      </p:pic>
      <p:pic>
        <p:nvPicPr>
          <p:cNvPr id="5" name="İçerik Yer Tutucusu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525" y="3321480"/>
            <a:ext cx="5969096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45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954" y="2603500"/>
            <a:ext cx="9490299" cy="3416300"/>
          </a:xfrm>
        </p:spPr>
        <p:txBody>
          <a:bodyPr>
            <a:normAutofit/>
          </a:bodyPr>
          <a:lstStyle/>
          <a:p>
            <a:r>
              <a:rPr lang="tr-TR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 law is the law that concerns the position of Roman state; private law is the law that concerns the interest of the individual citizens.</a:t>
            </a:r>
            <a:r>
              <a:rPr lang="tr-TR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457200" lvl="1" indent="0">
              <a:buNone/>
            </a:pPr>
            <a:r>
              <a:rPr lang="tr-TR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		ULPIAN, Roman </a:t>
            </a:r>
            <a:r>
              <a:rPr lang="tr-TR" sz="2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Scholar</a:t>
            </a:r>
            <a:endParaRPr lang="tr-TR" sz="2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53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I. CORPUS IURIS CIVILIS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029" y="1680632"/>
            <a:ext cx="3384453" cy="4845112"/>
          </a:xfrm>
        </p:spPr>
      </p:pic>
      <p:sp>
        <p:nvSpPr>
          <p:cNvPr id="5" name="Metin kutusu 4"/>
          <p:cNvSpPr txBox="1"/>
          <p:nvPr/>
        </p:nvSpPr>
        <p:spPr>
          <a:xfrm>
            <a:off x="928048" y="2920621"/>
            <a:ext cx="6301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orpus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Iuris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Civilis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indispensable for Roman law research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16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442" y="1680632"/>
            <a:ext cx="3168091" cy="5053199"/>
          </a:xfrm>
        </p:spPr>
      </p:pic>
      <p:sp>
        <p:nvSpPr>
          <p:cNvPr id="5" name="Metin kutusu 4"/>
          <p:cNvSpPr txBox="1"/>
          <p:nvPr/>
        </p:nvSpPr>
        <p:spPr>
          <a:xfrm>
            <a:off x="8542" y="2715903"/>
            <a:ext cx="8412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Justinian, Flavius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Petrus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Sabbatius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was not the first figure in Roman history to attempt to compile the Empire's law in one collection. 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29" y="3533431"/>
            <a:ext cx="2362711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09" y="1680633"/>
            <a:ext cx="4052873" cy="5177368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495" y="1680632"/>
            <a:ext cx="3958793" cy="517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61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II. CRITERIA FOR THE DIVISON OF PUBLIC-PRIVATE LAW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Benefit</a:t>
            </a:r>
            <a:r>
              <a:rPr lang="tr-TR" dirty="0"/>
              <a:t> </a:t>
            </a:r>
            <a:r>
              <a:rPr lang="tr-TR" dirty="0" err="1"/>
              <a:t>Criterion</a:t>
            </a:r>
            <a:endParaRPr lang="tr-TR" dirty="0"/>
          </a:p>
          <a:p>
            <a:pPr marL="0" indent="0">
              <a:buNone/>
            </a:pPr>
            <a:endParaRPr lang="tr-TR" dirty="0"/>
          </a:p>
          <a:p>
            <a:r>
              <a:rPr lang="tr-TR" dirty="0" err="1"/>
              <a:t>Free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Criterion</a:t>
            </a:r>
            <a:endParaRPr lang="tr-TR" dirty="0"/>
          </a:p>
          <a:p>
            <a:pPr marL="0" indent="0">
              <a:buNone/>
            </a:pPr>
            <a:endParaRPr lang="tr-TR" dirty="0"/>
          </a:p>
          <a:p>
            <a:r>
              <a:rPr lang="tr-TR" dirty="0" err="1"/>
              <a:t>Sovereigenty</a:t>
            </a:r>
            <a:r>
              <a:rPr lang="tr-TR" dirty="0"/>
              <a:t> </a:t>
            </a:r>
            <a:r>
              <a:rPr lang="tr-TR" dirty="0" err="1"/>
              <a:t>Criterion</a:t>
            </a:r>
            <a:endParaRPr lang="tr-TR" dirty="0"/>
          </a:p>
          <a:p>
            <a:pPr marL="0" indent="0">
              <a:buNone/>
            </a:pPr>
            <a:endParaRPr lang="tr-TR" dirty="0"/>
          </a:p>
          <a:p>
            <a:r>
              <a:rPr lang="tr-TR" dirty="0" err="1"/>
              <a:t>Equality</a:t>
            </a:r>
            <a:r>
              <a:rPr lang="tr-TR" dirty="0"/>
              <a:t> </a:t>
            </a:r>
            <a:r>
              <a:rPr lang="tr-TR" dirty="0" err="1"/>
              <a:t>Criterion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8729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2.1 </a:t>
            </a:r>
            <a:r>
              <a:rPr lang="tr-TR" dirty="0" err="1"/>
              <a:t>Benefit</a:t>
            </a:r>
            <a:r>
              <a:rPr lang="tr-TR" dirty="0"/>
              <a:t> </a:t>
            </a:r>
            <a:r>
              <a:rPr lang="tr-TR" dirty="0" err="1"/>
              <a:t>Criterion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can be seen in Ulpian's definition, in drawing a line between the two main branches of Law, the Romans focused their attention to the character interest protected by law. </a:t>
            </a:r>
          </a:p>
          <a:p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805" y="3582537"/>
            <a:ext cx="4913195" cy="327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7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2.2 </a:t>
            </a:r>
            <a:r>
              <a:rPr lang="tr-TR" dirty="0" err="1"/>
              <a:t>Free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Criterion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232" y="2800942"/>
            <a:ext cx="6936218" cy="3135835"/>
          </a:xfrm>
        </p:spPr>
      </p:pic>
      <p:sp>
        <p:nvSpPr>
          <p:cNvPr id="5" name="Metin kutusu 4"/>
          <p:cNvSpPr txBox="1"/>
          <p:nvPr/>
        </p:nvSpPr>
        <p:spPr>
          <a:xfrm>
            <a:off x="0" y="3316406"/>
            <a:ext cx="45462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this criterion, the distinguishing feature between public and private law is not the character of the interest anymore, but rather the will of the parties involved in a given legal relation.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97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2.3 </a:t>
            </a:r>
            <a:r>
              <a:rPr lang="tr-TR" dirty="0" err="1"/>
              <a:t>Sovereignty</a:t>
            </a:r>
            <a:r>
              <a:rPr lang="tr-TR" dirty="0"/>
              <a:t> </a:t>
            </a:r>
            <a:r>
              <a:rPr lang="tr-TR" dirty="0" err="1"/>
              <a:t>Criterion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787" y="2279176"/>
            <a:ext cx="9212239" cy="439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57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2.4 </a:t>
            </a:r>
            <a:r>
              <a:rPr lang="tr-TR" dirty="0" err="1"/>
              <a:t>Equality</a:t>
            </a:r>
            <a:r>
              <a:rPr lang="tr-TR" dirty="0"/>
              <a:t> </a:t>
            </a:r>
            <a:r>
              <a:rPr lang="tr-TR" dirty="0" err="1"/>
              <a:t>Criterion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564" y="2386604"/>
            <a:ext cx="3502729" cy="3932309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300251" y="2825087"/>
            <a:ext cx="6857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private law, the accession of the contracting parties has equal powers.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300250" y="4176215"/>
            <a:ext cx="66737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Public-private law distinction may be useful for both theoretical i.e., in achieving systematic knowledge and for practical purposes.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14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İyon Toplantı Odası">
  <a:themeElements>
    <a:clrScheme name="İyon Toplantı Odası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İyon Toplantı Odası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İyon Toplantı Odası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144</TotalTime>
  <Words>262</Words>
  <Application>Microsoft Office PowerPoint</Application>
  <PresentationFormat>Geniş ekran</PresentationFormat>
  <Paragraphs>29</Paragraphs>
  <Slides>11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Wingdings 3</vt:lpstr>
      <vt:lpstr>İyon Toplantı Odası</vt:lpstr>
      <vt:lpstr>CHAPTER 4: BRANCHES OF LAW </vt:lpstr>
      <vt:lpstr>PowerPoint Sunusu</vt:lpstr>
      <vt:lpstr>PowerPoint Sunusu</vt:lpstr>
      <vt:lpstr>I. CORPUS IURIS CIVILIS</vt:lpstr>
      <vt:lpstr>PowerPoint Sunusu</vt:lpstr>
      <vt:lpstr>PowerPoint Sunusu</vt:lpstr>
      <vt:lpstr>II. CRITERIA FOR THE DIVISON OF PUBLIC-PRIVATE LAW</vt:lpstr>
      <vt:lpstr>2.1 Benefit Criterion</vt:lpstr>
      <vt:lpstr>2.2 Free Will Criterion</vt:lpstr>
      <vt:lpstr>2.3 Sovereignty Criterion</vt:lpstr>
      <vt:lpstr>2.4 Equality Criterion</vt:lpstr>
    </vt:vector>
  </TitlesOfParts>
  <Company>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4: BRANCHES OF LAW </dc:title>
  <dc:creator>Eren Mehmet Efe</dc:creator>
  <cp:lastModifiedBy>Fatih Serbest</cp:lastModifiedBy>
  <cp:revision>13</cp:revision>
  <dcterms:created xsi:type="dcterms:W3CDTF">2022-11-16T10:28:57Z</dcterms:created>
  <dcterms:modified xsi:type="dcterms:W3CDTF">2022-11-17T18:57:46Z</dcterms:modified>
</cp:coreProperties>
</file>