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78" d="100"/>
          <a:sy n="78" d="100"/>
        </p:scale>
        <p:origin x="653" y="4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3/23/2024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3/23/2024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3/23/2024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3/23/2024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Globe">
            <a:extLst>
              <a:ext uri="{FF2B5EF4-FFF2-40B4-BE49-F238E27FC236}">
                <a16:creationId xmlns:a16="http://schemas.microsoft.com/office/drawing/2014/main" id="{6F70FBE1-D3AB-7885-A3E3-F22459A71AE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4988" y="1744515"/>
            <a:ext cx="3368969" cy="3368969"/>
          </a:xfrm>
          <a:prstGeom prst="rect">
            <a:avLst/>
          </a:prstGeom>
        </p:spPr>
      </p:pic>
      <p:sp>
        <p:nvSpPr>
          <p:cNvPr id="12" name="Freeform: Shape 11">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itle 1"/>
          <p:cNvSpPr>
            <a:spLocks noGrp="1"/>
          </p:cNvSpPr>
          <p:nvPr>
            <p:ph type="ctrTitle"/>
          </p:nvPr>
        </p:nvSpPr>
        <p:spPr>
          <a:xfrm>
            <a:off x="5622061" y="762538"/>
            <a:ext cx="5649349" cy="3199862"/>
          </a:xfrm>
        </p:spPr>
        <p:txBody>
          <a:bodyPr anchor="b">
            <a:normAutofit/>
          </a:bodyPr>
          <a:lstStyle/>
          <a:p>
            <a:pPr algn="l"/>
            <a:r>
              <a:rPr lang="en-US" sz="6600">
                <a:solidFill>
                  <a:srgbClr val="FFFFFF"/>
                </a:solidFill>
              </a:rPr>
              <a:t>MERCHANT (TRADER)</a:t>
            </a:r>
          </a:p>
        </p:txBody>
      </p:sp>
      <p:sp>
        <p:nvSpPr>
          <p:cNvPr id="3" name="Subtitle 2"/>
          <p:cNvSpPr>
            <a:spLocks noGrp="1"/>
          </p:cNvSpPr>
          <p:nvPr>
            <p:ph type="subTitle" idx="1"/>
          </p:nvPr>
        </p:nvSpPr>
        <p:spPr>
          <a:xfrm>
            <a:off x="5622061" y="4312561"/>
            <a:ext cx="5649349" cy="1687815"/>
          </a:xfrm>
        </p:spPr>
        <p:txBody>
          <a:bodyPr anchor="t">
            <a:normAutofit/>
          </a:bodyPr>
          <a:lstStyle/>
          <a:p>
            <a:pPr algn="l"/>
            <a:endParaRPr lang="en-US">
              <a:solidFill>
                <a:srgbClr val="FFFFFF"/>
              </a:solidFill>
            </a:endParaRPr>
          </a:p>
        </p:txBody>
      </p:sp>
      <p:sp>
        <p:nvSpPr>
          <p:cNvPr id="14" name="sketch line">
            <a:extLst>
              <a:ext uri="{FF2B5EF4-FFF2-40B4-BE49-F238E27FC236}">
                <a16:creationId xmlns:a16="http://schemas.microsoft.com/office/drawing/2014/main" id="{63DAB858-5A0C-4AFF-AAC6-705EDF8DB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7682" y="4043302"/>
            <a:ext cx="5303520" cy="18288"/>
          </a:xfrm>
          <a:custGeom>
            <a:avLst/>
            <a:gdLst>
              <a:gd name="connsiteX0" fmla="*/ 0 w 5303520"/>
              <a:gd name="connsiteY0" fmla="*/ 0 h 18288"/>
              <a:gd name="connsiteX1" fmla="*/ 556870 w 5303520"/>
              <a:gd name="connsiteY1" fmla="*/ 0 h 18288"/>
              <a:gd name="connsiteX2" fmla="*/ 1272845 w 5303520"/>
              <a:gd name="connsiteY2" fmla="*/ 0 h 18288"/>
              <a:gd name="connsiteX3" fmla="*/ 1882750 w 5303520"/>
              <a:gd name="connsiteY3" fmla="*/ 0 h 18288"/>
              <a:gd name="connsiteX4" fmla="*/ 2439619 w 5303520"/>
              <a:gd name="connsiteY4" fmla="*/ 0 h 18288"/>
              <a:gd name="connsiteX5" fmla="*/ 3155594 w 5303520"/>
              <a:gd name="connsiteY5" fmla="*/ 0 h 18288"/>
              <a:gd name="connsiteX6" fmla="*/ 3818534 w 5303520"/>
              <a:gd name="connsiteY6" fmla="*/ 0 h 18288"/>
              <a:gd name="connsiteX7" fmla="*/ 4481474 w 5303520"/>
              <a:gd name="connsiteY7" fmla="*/ 0 h 18288"/>
              <a:gd name="connsiteX8" fmla="*/ 5303520 w 5303520"/>
              <a:gd name="connsiteY8" fmla="*/ 0 h 18288"/>
              <a:gd name="connsiteX9" fmla="*/ 5303520 w 5303520"/>
              <a:gd name="connsiteY9" fmla="*/ 18288 h 18288"/>
              <a:gd name="connsiteX10" fmla="*/ 4746650 w 5303520"/>
              <a:gd name="connsiteY10" fmla="*/ 18288 h 18288"/>
              <a:gd name="connsiteX11" fmla="*/ 4242816 w 5303520"/>
              <a:gd name="connsiteY11" fmla="*/ 18288 h 18288"/>
              <a:gd name="connsiteX12" fmla="*/ 3526841 w 5303520"/>
              <a:gd name="connsiteY12" fmla="*/ 18288 h 18288"/>
              <a:gd name="connsiteX13" fmla="*/ 2969971 w 5303520"/>
              <a:gd name="connsiteY13" fmla="*/ 18288 h 18288"/>
              <a:gd name="connsiteX14" fmla="*/ 2253996 w 5303520"/>
              <a:gd name="connsiteY14" fmla="*/ 18288 h 18288"/>
              <a:gd name="connsiteX15" fmla="*/ 1484986 w 5303520"/>
              <a:gd name="connsiteY15" fmla="*/ 18288 h 18288"/>
              <a:gd name="connsiteX16" fmla="*/ 875081 w 5303520"/>
              <a:gd name="connsiteY16" fmla="*/ 18288 h 18288"/>
              <a:gd name="connsiteX17" fmla="*/ 0 w 5303520"/>
              <a:gd name="connsiteY17" fmla="*/ 18288 h 18288"/>
              <a:gd name="connsiteX18" fmla="*/ 0 w 530352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03520" h="18288" fill="none" extrusionOk="0">
                <a:moveTo>
                  <a:pt x="0" y="0"/>
                </a:moveTo>
                <a:cubicBezTo>
                  <a:pt x="191807" y="-19560"/>
                  <a:pt x="373092" y="14032"/>
                  <a:pt x="556870" y="0"/>
                </a:cubicBezTo>
                <a:cubicBezTo>
                  <a:pt x="740648" y="-14032"/>
                  <a:pt x="1109645" y="5886"/>
                  <a:pt x="1272845" y="0"/>
                </a:cubicBezTo>
                <a:cubicBezTo>
                  <a:pt x="1436045" y="-5886"/>
                  <a:pt x="1723352" y="-21940"/>
                  <a:pt x="1882750" y="0"/>
                </a:cubicBezTo>
                <a:cubicBezTo>
                  <a:pt x="2042148" y="21940"/>
                  <a:pt x="2308812" y="-23394"/>
                  <a:pt x="2439619" y="0"/>
                </a:cubicBezTo>
                <a:cubicBezTo>
                  <a:pt x="2570426" y="23394"/>
                  <a:pt x="2936980" y="-3315"/>
                  <a:pt x="3155594" y="0"/>
                </a:cubicBezTo>
                <a:cubicBezTo>
                  <a:pt x="3374208" y="3315"/>
                  <a:pt x="3528026" y="24519"/>
                  <a:pt x="3818534" y="0"/>
                </a:cubicBezTo>
                <a:cubicBezTo>
                  <a:pt x="4109042" y="-24519"/>
                  <a:pt x="4161759" y="-18720"/>
                  <a:pt x="4481474" y="0"/>
                </a:cubicBezTo>
                <a:cubicBezTo>
                  <a:pt x="4801189" y="18720"/>
                  <a:pt x="5011126" y="27308"/>
                  <a:pt x="5303520" y="0"/>
                </a:cubicBezTo>
                <a:cubicBezTo>
                  <a:pt x="5304050" y="6954"/>
                  <a:pt x="5304254" y="12839"/>
                  <a:pt x="5303520" y="18288"/>
                </a:cubicBezTo>
                <a:cubicBezTo>
                  <a:pt x="5132450" y="501"/>
                  <a:pt x="4953391" y="18714"/>
                  <a:pt x="4746650" y="18288"/>
                </a:cubicBezTo>
                <a:cubicBezTo>
                  <a:pt x="4539909" y="17863"/>
                  <a:pt x="4361261" y="7168"/>
                  <a:pt x="4242816" y="18288"/>
                </a:cubicBezTo>
                <a:cubicBezTo>
                  <a:pt x="4124371" y="29408"/>
                  <a:pt x="3754907" y="21026"/>
                  <a:pt x="3526841" y="18288"/>
                </a:cubicBezTo>
                <a:cubicBezTo>
                  <a:pt x="3298775" y="15550"/>
                  <a:pt x="3164473" y="3913"/>
                  <a:pt x="2969971" y="18288"/>
                </a:cubicBezTo>
                <a:cubicBezTo>
                  <a:pt x="2775469" y="32664"/>
                  <a:pt x="2608536" y="2050"/>
                  <a:pt x="2253996" y="18288"/>
                </a:cubicBezTo>
                <a:cubicBezTo>
                  <a:pt x="1899456" y="34526"/>
                  <a:pt x="1752044" y="28789"/>
                  <a:pt x="1484986" y="18288"/>
                </a:cubicBezTo>
                <a:cubicBezTo>
                  <a:pt x="1217928" y="7788"/>
                  <a:pt x="1060609" y="-4784"/>
                  <a:pt x="875081" y="18288"/>
                </a:cubicBezTo>
                <a:cubicBezTo>
                  <a:pt x="689553" y="41360"/>
                  <a:pt x="188846" y="25228"/>
                  <a:pt x="0" y="18288"/>
                </a:cubicBezTo>
                <a:cubicBezTo>
                  <a:pt x="-570" y="9279"/>
                  <a:pt x="132" y="5100"/>
                  <a:pt x="0" y="0"/>
                </a:cubicBezTo>
                <a:close/>
              </a:path>
              <a:path w="5303520" h="18288" stroke="0" extrusionOk="0">
                <a:moveTo>
                  <a:pt x="0" y="0"/>
                </a:moveTo>
                <a:cubicBezTo>
                  <a:pt x="181149" y="2038"/>
                  <a:pt x="442175" y="-27591"/>
                  <a:pt x="609905" y="0"/>
                </a:cubicBezTo>
                <a:cubicBezTo>
                  <a:pt x="777636" y="27591"/>
                  <a:pt x="947554" y="-24271"/>
                  <a:pt x="1113739" y="0"/>
                </a:cubicBezTo>
                <a:cubicBezTo>
                  <a:pt x="1279924" y="24271"/>
                  <a:pt x="1721318" y="-30891"/>
                  <a:pt x="1882750" y="0"/>
                </a:cubicBezTo>
                <a:cubicBezTo>
                  <a:pt x="2044182" y="30891"/>
                  <a:pt x="2270822" y="-14002"/>
                  <a:pt x="2492654" y="0"/>
                </a:cubicBezTo>
                <a:cubicBezTo>
                  <a:pt x="2714486" y="14002"/>
                  <a:pt x="2822632" y="27292"/>
                  <a:pt x="3102559" y="0"/>
                </a:cubicBezTo>
                <a:cubicBezTo>
                  <a:pt x="3382487" y="-27292"/>
                  <a:pt x="3489743" y="-31235"/>
                  <a:pt x="3871570" y="0"/>
                </a:cubicBezTo>
                <a:cubicBezTo>
                  <a:pt x="4253397" y="31235"/>
                  <a:pt x="4301475" y="22800"/>
                  <a:pt x="4428439" y="0"/>
                </a:cubicBezTo>
                <a:cubicBezTo>
                  <a:pt x="4555403" y="-22800"/>
                  <a:pt x="5018410" y="43534"/>
                  <a:pt x="5303520" y="0"/>
                </a:cubicBezTo>
                <a:cubicBezTo>
                  <a:pt x="5302837" y="5414"/>
                  <a:pt x="5302800" y="12510"/>
                  <a:pt x="5303520" y="18288"/>
                </a:cubicBezTo>
                <a:cubicBezTo>
                  <a:pt x="5082751" y="18456"/>
                  <a:pt x="4993374" y="24100"/>
                  <a:pt x="4746650" y="18288"/>
                </a:cubicBezTo>
                <a:cubicBezTo>
                  <a:pt x="4499926" y="12477"/>
                  <a:pt x="4368648" y="-7187"/>
                  <a:pt x="4083710" y="18288"/>
                </a:cubicBezTo>
                <a:cubicBezTo>
                  <a:pt x="3798772" y="43763"/>
                  <a:pt x="3729434" y="5501"/>
                  <a:pt x="3473806" y="18288"/>
                </a:cubicBezTo>
                <a:cubicBezTo>
                  <a:pt x="3218178" y="31075"/>
                  <a:pt x="3056855" y="30003"/>
                  <a:pt x="2704795" y="18288"/>
                </a:cubicBezTo>
                <a:cubicBezTo>
                  <a:pt x="2352735" y="6573"/>
                  <a:pt x="2319447" y="29257"/>
                  <a:pt x="1935785" y="18288"/>
                </a:cubicBezTo>
                <a:cubicBezTo>
                  <a:pt x="1552123" y="7320"/>
                  <a:pt x="1532619" y="-467"/>
                  <a:pt x="1378915" y="18288"/>
                </a:cubicBezTo>
                <a:cubicBezTo>
                  <a:pt x="1225211" y="37043"/>
                  <a:pt x="1038692" y="34308"/>
                  <a:pt x="715975" y="18288"/>
                </a:cubicBezTo>
                <a:cubicBezTo>
                  <a:pt x="393258" y="2268"/>
                  <a:pt x="303768" y="26944"/>
                  <a:pt x="0" y="18288"/>
                </a:cubicBezTo>
                <a:cubicBezTo>
                  <a:pt x="-306" y="11061"/>
                  <a:pt x="-655" y="7751"/>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6B951-4F87-ACEF-1B0C-B4A7D8F7AC73}"/>
              </a:ext>
            </a:extLst>
          </p:cNvPr>
          <p:cNvSpPr>
            <a:spLocks noGrp="1"/>
          </p:cNvSpPr>
          <p:nvPr>
            <p:ph type="title"/>
          </p:nvPr>
        </p:nvSpPr>
        <p:spPr>
          <a:xfrm>
            <a:off x="6823878" y="741391"/>
            <a:ext cx="4491821" cy="1616203"/>
          </a:xfrm>
        </p:spPr>
        <p:txBody>
          <a:bodyPr anchor="b">
            <a:normAutofit/>
          </a:bodyPr>
          <a:lstStyle/>
          <a:p>
            <a:r>
              <a:rPr lang="en-US" sz="3200"/>
              <a:t>A) Real Person Merchant</a:t>
            </a:r>
          </a:p>
        </p:txBody>
      </p:sp>
      <p:pic>
        <p:nvPicPr>
          <p:cNvPr id="5" name="Picture 4" descr="Finger food snacks for sale">
            <a:extLst>
              <a:ext uri="{FF2B5EF4-FFF2-40B4-BE49-F238E27FC236}">
                <a16:creationId xmlns:a16="http://schemas.microsoft.com/office/drawing/2014/main" id="{74CEFDDA-D15C-4837-71B2-379CC11195A1}"/>
              </a:ext>
            </a:extLst>
          </p:cNvPr>
          <p:cNvPicPr>
            <a:picLocks noChangeAspect="1"/>
          </p:cNvPicPr>
          <p:nvPr/>
        </p:nvPicPr>
        <p:blipFill rotWithShape="1">
          <a:blip r:embed="rId2"/>
          <a:srcRect l="25983" r="14770" b="-3"/>
          <a:stretch/>
        </p:blipFill>
        <p:spPr>
          <a:xfrm>
            <a:off x="20" y="10"/>
            <a:ext cx="6095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37B52D00-2582-F0C8-D519-C672962F236E}"/>
              </a:ext>
            </a:extLst>
          </p:cNvPr>
          <p:cNvSpPr>
            <a:spLocks noGrp="1"/>
          </p:cNvSpPr>
          <p:nvPr>
            <p:ph idx="1"/>
          </p:nvPr>
        </p:nvSpPr>
        <p:spPr>
          <a:xfrm>
            <a:off x="6823878" y="2533476"/>
            <a:ext cx="4491820" cy="3447832"/>
          </a:xfrm>
        </p:spPr>
        <p:txBody>
          <a:bodyPr vert="horz" lIns="91440" tIns="45720" rIns="91440" bIns="45720" rtlCol="0" anchor="t">
            <a:normAutofit/>
          </a:bodyPr>
          <a:lstStyle/>
          <a:p>
            <a:endParaRPr lang="en-US" sz="2000"/>
          </a:p>
          <a:p>
            <a:r>
              <a:rPr lang="en-US" sz="2000">
                <a:ea typeface="+mn-lt"/>
                <a:cs typeface="+mn-lt"/>
              </a:rPr>
              <a:t>"Real person merchant" refers to individuals defined in the Turkish Commercial Code who engage in commercial activities continuously for profit.</a:t>
            </a:r>
            <a:endParaRPr lang="en-US" sz="2000"/>
          </a:p>
        </p:txBody>
      </p:sp>
    </p:spTree>
    <p:extLst>
      <p:ext uri="{BB962C8B-B14F-4D97-AF65-F5344CB8AC3E}">
        <p14:creationId xmlns:p14="http://schemas.microsoft.com/office/powerpoint/2010/main" val="387721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FE288-1565-A088-531F-59C2A629105A}"/>
              </a:ext>
            </a:extLst>
          </p:cNvPr>
          <p:cNvSpPr>
            <a:spLocks noGrp="1"/>
          </p:cNvSpPr>
          <p:nvPr>
            <p:ph type="title"/>
          </p:nvPr>
        </p:nvSpPr>
        <p:spPr>
          <a:xfrm>
            <a:off x="6823878" y="741391"/>
            <a:ext cx="4491821" cy="1616203"/>
          </a:xfrm>
        </p:spPr>
        <p:txBody>
          <a:bodyPr anchor="b">
            <a:normAutofit/>
          </a:bodyPr>
          <a:lstStyle/>
          <a:p>
            <a:r>
              <a:rPr lang="en-US" sz="3200"/>
              <a:t>Legal Person (Entity) Merchants</a:t>
            </a:r>
          </a:p>
        </p:txBody>
      </p:sp>
      <p:pic>
        <p:nvPicPr>
          <p:cNvPr id="5" name="Picture 4" descr="Digital numbers art">
            <a:extLst>
              <a:ext uri="{FF2B5EF4-FFF2-40B4-BE49-F238E27FC236}">
                <a16:creationId xmlns:a16="http://schemas.microsoft.com/office/drawing/2014/main" id="{001ACF43-F0D6-5DAF-E1CE-FB636326F7BB}"/>
              </a:ext>
            </a:extLst>
          </p:cNvPr>
          <p:cNvPicPr>
            <a:picLocks noChangeAspect="1"/>
          </p:cNvPicPr>
          <p:nvPr/>
        </p:nvPicPr>
        <p:blipFill rotWithShape="1">
          <a:blip r:embed="rId2"/>
          <a:srcRect l="17477" r="23229" b="-83"/>
          <a:stretch/>
        </p:blipFill>
        <p:spPr>
          <a:xfrm>
            <a:off x="20" y="10"/>
            <a:ext cx="6095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77336AC4-1115-7E7E-9AD9-96B027024645}"/>
              </a:ext>
            </a:extLst>
          </p:cNvPr>
          <p:cNvSpPr>
            <a:spLocks noGrp="1"/>
          </p:cNvSpPr>
          <p:nvPr>
            <p:ph idx="1"/>
          </p:nvPr>
        </p:nvSpPr>
        <p:spPr>
          <a:xfrm>
            <a:off x="6823878" y="2533476"/>
            <a:ext cx="4491820" cy="3447832"/>
          </a:xfrm>
        </p:spPr>
        <p:txBody>
          <a:bodyPr vert="horz" lIns="91440" tIns="45720" rIns="91440" bIns="45720" rtlCol="0" anchor="t">
            <a:normAutofit/>
          </a:bodyPr>
          <a:lstStyle/>
          <a:p>
            <a:r>
              <a:rPr lang="en-US" sz="2000"/>
              <a:t>-Commercial/Trading Companies</a:t>
            </a:r>
          </a:p>
          <a:p>
            <a:r>
              <a:rPr lang="en-US" sz="2000"/>
              <a:t>-Associations</a:t>
            </a:r>
          </a:p>
          <a:p>
            <a:r>
              <a:rPr lang="en-US" sz="2000"/>
              <a:t>-Foundations</a:t>
            </a:r>
          </a:p>
          <a:p>
            <a:r>
              <a:rPr lang="en-US" sz="2000"/>
              <a:t>-Public Economic Enterprises</a:t>
            </a:r>
          </a:p>
        </p:txBody>
      </p:sp>
    </p:spTree>
    <p:extLst>
      <p:ext uri="{BB962C8B-B14F-4D97-AF65-F5344CB8AC3E}">
        <p14:creationId xmlns:p14="http://schemas.microsoft.com/office/powerpoint/2010/main" val="2549339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91C96-DB66-A571-7414-9DB81D7A6B8D}"/>
              </a:ext>
            </a:extLst>
          </p:cNvPr>
          <p:cNvSpPr>
            <a:spLocks noGrp="1"/>
          </p:cNvSpPr>
          <p:nvPr>
            <p:ph type="title"/>
          </p:nvPr>
        </p:nvSpPr>
        <p:spPr>
          <a:xfrm>
            <a:off x="6823878" y="741391"/>
            <a:ext cx="4491821" cy="1616203"/>
          </a:xfrm>
        </p:spPr>
        <p:txBody>
          <a:bodyPr anchor="b">
            <a:normAutofit/>
          </a:bodyPr>
          <a:lstStyle/>
          <a:p>
            <a:r>
              <a:rPr lang="en-US" sz="3200">
                <a:ea typeface="+mj-lt"/>
                <a:cs typeface="+mj-lt"/>
              </a:rPr>
              <a:t>Commercial/Trading Companies</a:t>
            </a:r>
            <a:endParaRPr lang="en-US" sz="3200"/>
          </a:p>
        </p:txBody>
      </p:sp>
      <p:pic>
        <p:nvPicPr>
          <p:cNvPr id="5" name="Picture 4" descr="Calculator, pen, compass, money and a paper with graphs printed on it">
            <a:extLst>
              <a:ext uri="{FF2B5EF4-FFF2-40B4-BE49-F238E27FC236}">
                <a16:creationId xmlns:a16="http://schemas.microsoft.com/office/drawing/2014/main" id="{1B337CB6-3D52-996E-ED37-E317F4E1C3D6}"/>
              </a:ext>
            </a:extLst>
          </p:cNvPr>
          <p:cNvPicPr>
            <a:picLocks noChangeAspect="1"/>
          </p:cNvPicPr>
          <p:nvPr/>
        </p:nvPicPr>
        <p:blipFill rotWithShape="1">
          <a:blip r:embed="rId2"/>
          <a:srcRect l="23828" r="22531" b="8"/>
          <a:stretch/>
        </p:blipFill>
        <p:spPr>
          <a:xfrm>
            <a:off x="20" y="10"/>
            <a:ext cx="6095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2AE0FD7F-2FE9-9163-488F-0B04D02F13A6}"/>
              </a:ext>
            </a:extLst>
          </p:cNvPr>
          <p:cNvSpPr>
            <a:spLocks noGrp="1"/>
          </p:cNvSpPr>
          <p:nvPr>
            <p:ph idx="1"/>
          </p:nvPr>
        </p:nvSpPr>
        <p:spPr>
          <a:xfrm>
            <a:off x="6823878" y="2533476"/>
            <a:ext cx="4491820" cy="3447832"/>
          </a:xfrm>
        </p:spPr>
        <p:txBody>
          <a:bodyPr vert="horz" lIns="91440" tIns="45720" rIns="91440" bIns="45720" rtlCol="0" anchor="t">
            <a:normAutofit/>
          </a:bodyPr>
          <a:lstStyle/>
          <a:p>
            <a:endParaRPr lang="en-US" sz="2000"/>
          </a:p>
          <a:p>
            <a:r>
              <a:rPr lang="en-US" sz="2000">
                <a:ea typeface="+mn-lt"/>
                <a:cs typeface="+mn-lt"/>
              </a:rPr>
              <a:t>"Commercial/trading companies" are legal entities formed by individuals or other entities to engage in commercial activities with the aim of making a profit, such as joint-stock companies, limited liability companies, and partnerships.</a:t>
            </a:r>
            <a:endParaRPr lang="en-US" sz="2000"/>
          </a:p>
        </p:txBody>
      </p:sp>
    </p:spTree>
    <p:extLst>
      <p:ext uri="{BB962C8B-B14F-4D97-AF65-F5344CB8AC3E}">
        <p14:creationId xmlns:p14="http://schemas.microsoft.com/office/powerpoint/2010/main" val="4106688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44D39-6076-2845-BC69-7C14092E16ED}"/>
              </a:ext>
            </a:extLst>
          </p:cNvPr>
          <p:cNvSpPr>
            <a:spLocks noGrp="1"/>
          </p:cNvSpPr>
          <p:nvPr>
            <p:ph type="title"/>
          </p:nvPr>
        </p:nvSpPr>
        <p:spPr>
          <a:xfrm>
            <a:off x="6823878" y="741391"/>
            <a:ext cx="4491821" cy="1616203"/>
          </a:xfrm>
        </p:spPr>
        <p:txBody>
          <a:bodyPr anchor="b">
            <a:normAutofit/>
          </a:bodyPr>
          <a:lstStyle/>
          <a:p>
            <a:r>
              <a:rPr lang="en-US" sz="3200">
                <a:ea typeface="+mj-lt"/>
                <a:cs typeface="+mj-lt"/>
              </a:rPr>
              <a:t>Associations</a:t>
            </a:r>
            <a:endParaRPr lang="en-US" sz="3200"/>
          </a:p>
        </p:txBody>
      </p:sp>
      <p:pic>
        <p:nvPicPr>
          <p:cNvPr id="4" name="Picture 3" descr="A person sitting at a desk reading a paper&#10;&#10;Description automatically generated">
            <a:extLst>
              <a:ext uri="{FF2B5EF4-FFF2-40B4-BE49-F238E27FC236}">
                <a16:creationId xmlns:a16="http://schemas.microsoft.com/office/drawing/2014/main" id="{6A24355E-99C1-563D-3F15-A1AE39B2F9DC}"/>
              </a:ext>
            </a:extLst>
          </p:cNvPr>
          <p:cNvPicPr>
            <a:picLocks noChangeAspect="1"/>
          </p:cNvPicPr>
          <p:nvPr/>
        </p:nvPicPr>
        <p:blipFill rotWithShape="1">
          <a:blip r:embed="rId2"/>
          <a:srcRect l="27708" r="12958" b="-1"/>
          <a:stretch/>
        </p:blipFill>
        <p:spPr>
          <a:xfrm>
            <a:off x="20" y="10"/>
            <a:ext cx="6095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B125DBB6-F296-1DAE-F572-7D83ECBD79CD}"/>
              </a:ext>
            </a:extLst>
          </p:cNvPr>
          <p:cNvSpPr>
            <a:spLocks noGrp="1"/>
          </p:cNvSpPr>
          <p:nvPr>
            <p:ph idx="1"/>
          </p:nvPr>
        </p:nvSpPr>
        <p:spPr>
          <a:xfrm>
            <a:off x="6823878" y="2533476"/>
            <a:ext cx="4491820" cy="3447832"/>
          </a:xfrm>
        </p:spPr>
        <p:txBody>
          <a:bodyPr vert="horz" lIns="91440" tIns="45720" rIns="91440" bIns="45720" rtlCol="0" anchor="t">
            <a:normAutofit/>
          </a:bodyPr>
          <a:lstStyle/>
          <a:p>
            <a:endParaRPr lang="en-US" sz="2000"/>
          </a:p>
          <a:p>
            <a:r>
              <a:rPr lang="en-US" sz="2000">
                <a:ea typeface="+mn-lt"/>
                <a:cs typeface="+mn-lt"/>
              </a:rPr>
              <a:t>"Associations" are non-profit organizations formed for specific purposes, such as cultural, educational, or social goals, and are not primarily engaged in commercial activities for profit.</a:t>
            </a:r>
            <a:endParaRPr lang="en-US" sz="2000"/>
          </a:p>
        </p:txBody>
      </p:sp>
    </p:spTree>
    <p:extLst>
      <p:ext uri="{BB962C8B-B14F-4D97-AF65-F5344CB8AC3E}">
        <p14:creationId xmlns:p14="http://schemas.microsoft.com/office/powerpoint/2010/main" val="3620168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8213D1-98B6-AE31-8EDF-04D58B5E06C9}"/>
              </a:ext>
            </a:extLst>
          </p:cNvPr>
          <p:cNvSpPr>
            <a:spLocks noGrp="1"/>
          </p:cNvSpPr>
          <p:nvPr>
            <p:ph type="title"/>
          </p:nvPr>
        </p:nvSpPr>
        <p:spPr>
          <a:xfrm>
            <a:off x="630936" y="640080"/>
            <a:ext cx="4818888" cy="1481328"/>
          </a:xfrm>
        </p:spPr>
        <p:txBody>
          <a:bodyPr anchor="b">
            <a:normAutofit/>
          </a:bodyPr>
          <a:lstStyle/>
          <a:p>
            <a:r>
              <a:rPr lang="en-US" sz="5400">
                <a:ea typeface="+mj-lt"/>
                <a:cs typeface="+mj-lt"/>
              </a:rPr>
              <a:t>Foundations</a:t>
            </a:r>
            <a:endParaRPr lang="en-US" sz="5400"/>
          </a:p>
        </p:txBody>
      </p:sp>
      <p:sp>
        <p:nvSpPr>
          <p:cNvPr id="1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5408155-6399-830B-1FB3-FD17E8D38478}"/>
              </a:ext>
            </a:extLst>
          </p:cNvPr>
          <p:cNvSpPr>
            <a:spLocks noGrp="1"/>
          </p:cNvSpPr>
          <p:nvPr>
            <p:ph idx="1"/>
          </p:nvPr>
        </p:nvSpPr>
        <p:spPr>
          <a:xfrm>
            <a:off x="630936" y="2660904"/>
            <a:ext cx="4818888" cy="3547872"/>
          </a:xfrm>
        </p:spPr>
        <p:txBody>
          <a:bodyPr vert="horz" lIns="91440" tIns="45720" rIns="91440" bIns="45720" rtlCol="0" anchor="t">
            <a:normAutofit/>
          </a:bodyPr>
          <a:lstStyle/>
          <a:p>
            <a:endParaRPr lang="en-US" sz="2200"/>
          </a:p>
          <a:p>
            <a:r>
              <a:rPr lang="en-US" sz="2200">
                <a:ea typeface="+mn-lt"/>
                <a:cs typeface="+mn-lt"/>
              </a:rPr>
              <a:t>"Foundations" are legal entities established by individuals or entities to achieve specific social, cultural, educational, or charitable purposes, and they are not primarily engaged in commercial activities for profit.</a:t>
            </a:r>
            <a:endParaRPr lang="en-US" sz="2200"/>
          </a:p>
        </p:txBody>
      </p:sp>
      <p:pic>
        <p:nvPicPr>
          <p:cNvPr id="4" name="Picture 3" descr="Close-up of hands shaking&#10;&#10;Description automatically generated">
            <a:extLst>
              <a:ext uri="{FF2B5EF4-FFF2-40B4-BE49-F238E27FC236}">
                <a16:creationId xmlns:a16="http://schemas.microsoft.com/office/drawing/2014/main" id="{7FAB8835-D375-FEC5-0FE0-472DC1130D8A}"/>
              </a:ext>
            </a:extLst>
          </p:cNvPr>
          <p:cNvPicPr>
            <a:picLocks noChangeAspect="1"/>
          </p:cNvPicPr>
          <p:nvPr/>
        </p:nvPicPr>
        <p:blipFill>
          <a:blip r:embed="rId2"/>
          <a:stretch>
            <a:fillRect/>
          </a:stretch>
        </p:blipFill>
        <p:spPr>
          <a:xfrm>
            <a:off x="6099048" y="1008903"/>
            <a:ext cx="5458968" cy="4840193"/>
          </a:xfrm>
          <a:prstGeom prst="rect">
            <a:avLst/>
          </a:prstGeom>
        </p:spPr>
      </p:pic>
    </p:spTree>
    <p:extLst>
      <p:ext uri="{BB962C8B-B14F-4D97-AF65-F5344CB8AC3E}">
        <p14:creationId xmlns:p14="http://schemas.microsoft.com/office/powerpoint/2010/main" val="2321040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10BC40-B05D-F7FD-ABF6-516067D11E4A}"/>
              </a:ext>
            </a:extLst>
          </p:cNvPr>
          <p:cNvSpPr>
            <a:spLocks noGrp="1"/>
          </p:cNvSpPr>
          <p:nvPr>
            <p:ph type="title"/>
          </p:nvPr>
        </p:nvSpPr>
        <p:spPr>
          <a:xfrm>
            <a:off x="6803409" y="762001"/>
            <a:ext cx="4156512" cy="1708244"/>
          </a:xfrm>
        </p:spPr>
        <p:txBody>
          <a:bodyPr anchor="ctr">
            <a:normAutofit/>
          </a:bodyPr>
          <a:lstStyle/>
          <a:p>
            <a:r>
              <a:rPr lang="en-US" sz="4000">
                <a:ea typeface="+mj-lt"/>
                <a:cs typeface="+mj-lt"/>
              </a:rPr>
              <a:t>Public Economic Enterprises</a:t>
            </a:r>
            <a:endParaRPr lang="en-US" sz="4000"/>
          </a:p>
        </p:txBody>
      </p:sp>
      <p:pic>
        <p:nvPicPr>
          <p:cNvPr id="5" name="Picture 4" descr="Magnifying glass showing decling performance">
            <a:extLst>
              <a:ext uri="{FF2B5EF4-FFF2-40B4-BE49-F238E27FC236}">
                <a16:creationId xmlns:a16="http://schemas.microsoft.com/office/drawing/2014/main" id="{418AA81E-D7EB-1232-CA80-C141172DC560}"/>
              </a:ext>
            </a:extLst>
          </p:cNvPr>
          <p:cNvPicPr>
            <a:picLocks noChangeAspect="1"/>
          </p:cNvPicPr>
          <p:nvPr/>
        </p:nvPicPr>
        <p:blipFill rotWithShape="1">
          <a:blip r:embed="rId2"/>
          <a:srcRect l="22347" r="18407" b="-4"/>
          <a:stretch/>
        </p:blipFill>
        <p:spPr>
          <a:xfrm>
            <a:off x="-1" y="-2"/>
            <a:ext cx="6096001" cy="6858002"/>
          </a:xfrm>
          <a:prstGeom prst="rect">
            <a:avLst/>
          </a:prstGeom>
        </p:spPr>
      </p:pic>
      <p:sp>
        <p:nvSpPr>
          <p:cNvPr id="3" name="Content Placeholder 2">
            <a:extLst>
              <a:ext uri="{FF2B5EF4-FFF2-40B4-BE49-F238E27FC236}">
                <a16:creationId xmlns:a16="http://schemas.microsoft.com/office/drawing/2014/main" id="{978FFD56-49AD-226E-4260-C5C0F275064F}"/>
              </a:ext>
            </a:extLst>
          </p:cNvPr>
          <p:cNvSpPr>
            <a:spLocks noGrp="1"/>
          </p:cNvSpPr>
          <p:nvPr>
            <p:ph idx="1"/>
          </p:nvPr>
        </p:nvSpPr>
        <p:spPr>
          <a:xfrm>
            <a:off x="6803409" y="2470245"/>
            <a:ext cx="4156512" cy="3769835"/>
          </a:xfrm>
        </p:spPr>
        <p:txBody>
          <a:bodyPr vert="horz" lIns="91440" tIns="45720" rIns="91440" bIns="45720" rtlCol="0" anchor="ctr">
            <a:normAutofit/>
          </a:bodyPr>
          <a:lstStyle/>
          <a:p>
            <a:endParaRPr lang="en-US" sz="2000"/>
          </a:p>
          <a:p>
            <a:r>
              <a:rPr lang="en-US" sz="2000">
                <a:ea typeface="+mn-lt"/>
                <a:cs typeface="+mn-lt"/>
              </a:rPr>
              <a:t>"Public Economic Enterprises" are entities established by the state or public authorities to carry out economic activities in the public interest, often in sectors such as transportation, energy, or telecommunications, with a focus on providing services rather than making a profit.</a:t>
            </a:r>
            <a:endParaRPr lang="en-US" sz="2000"/>
          </a:p>
        </p:txBody>
      </p:sp>
    </p:spTree>
    <p:extLst>
      <p:ext uri="{BB962C8B-B14F-4D97-AF65-F5344CB8AC3E}">
        <p14:creationId xmlns:p14="http://schemas.microsoft.com/office/powerpoint/2010/main" val="1113466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79630B-0F0B-446E-A637-38FA8F61D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3437C99-FC8E-4311-B48A-F0C4C329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28"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037876-04B7-40C8-6978-AFE850D3B174}"/>
              </a:ext>
            </a:extLst>
          </p:cNvPr>
          <p:cNvSpPr>
            <a:spLocks noGrp="1"/>
          </p:cNvSpPr>
          <p:nvPr>
            <p:ph type="title"/>
          </p:nvPr>
        </p:nvSpPr>
        <p:spPr>
          <a:xfrm>
            <a:off x="1137035" y="609600"/>
            <a:ext cx="3595678" cy="1330839"/>
          </a:xfrm>
        </p:spPr>
        <p:txBody>
          <a:bodyPr>
            <a:normAutofit/>
          </a:bodyPr>
          <a:lstStyle/>
          <a:p>
            <a:r>
              <a:rPr lang="en-US" sz="2800"/>
              <a:t>Consequences Linked to Being Merchant</a:t>
            </a:r>
          </a:p>
        </p:txBody>
      </p:sp>
      <p:sp>
        <p:nvSpPr>
          <p:cNvPr id="3" name="Content Placeholder 2">
            <a:extLst>
              <a:ext uri="{FF2B5EF4-FFF2-40B4-BE49-F238E27FC236}">
                <a16:creationId xmlns:a16="http://schemas.microsoft.com/office/drawing/2014/main" id="{CDB8D785-78DE-9275-FCBB-839F11168788}"/>
              </a:ext>
            </a:extLst>
          </p:cNvPr>
          <p:cNvSpPr>
            <a:spLocks noGrp="1"/>
          </p:cNvSpPr>
          <p:nvPr>
            <p:ph idx="1"/>
          </p:nvPr>
        </p:nvSpPr>
        <p:spPr>
          <a:xfrm>
            <a:off x="1137034" y="2194102"/>
            <a:ext cx="3158741" cy="3908586"/>
          </a:xfrm>
        </p:spPr>
        <p:txBody>
          <a:bodyPr vert="horz" lIns="91440" tIns="45720" rIns="91440" bIns="45720" rtlCol="0">
            <a:normAutofit/>
          </a:bodyPr>
          <a:lstStyle/>
          <a:p>
            <a:r>
              <a:rPr lang="en-US" sz="1600"/>
              <a:t>1- Being Subject to Bankruptcy</a:t>
            </a:r>
          </a:p>
          <a:p>
            <a:r>
              <a:rPr lang="en-US" sz="1600"/>
              <a:t>2- Keeping Commercial Books</a:t>
            </a:r>
          </a:p>
          <a:p>
            <a:r>
              <a:rPr lang="en-US" sz="1600"/>
              <a:t>3- </a:t>
            </a:r>
            <a:r>
              <a:rPr lang="en-US" sz="1600" dirty="0">
                <a:ea typeface="+mn-lt"/>
                <a:cs typeface="+mn-lt"/>
              </a:rPr>
              <a:t> </a:t>
            </a:r>
            <a:r>
              <a:rPr lang="en-US" sz="1600">
                <a:ea typeface="+mn-lt"/>
                <a:cs typeface="+mn-lt"/>
              </a:rPr>
              <a:t>Being Subject to Commercial Customs</a:t>
            </a:r>
          </a:p>
          <a:p>
            <a:r>
              <a:rPr lang="en-US" sz="1600"/>
              <a:t>4- Obligation to behave like a Prudent Businessman</a:t>
            </a:r>
          </a:p>
          <a:p>
            <a:r>
              <a:rPr lang="en-US" sz="1600"/>
              <a:t>5- Using a Trading Name</a:t>
            </a:r>
          </a:p>
          <a:p>
            <a:r>
              <a:rPr lang="en-US" sz="1600"/>
              <a:t>6- Ability to Charge Free and Interest</a:t>
            </a:r>
          </a:p>
          <a:p>
            <a:r>
              <a:rPr lang="en-US" sz="1600"/>
              <a:t>7-Fulfilling the Registration Obligation</a:t>
            </a:r>
          </a:p>
          <a:p>
            <a:r>
              <a:rPr lang="en-US" sz="1600"/>
              <a:t>8- Benefiting from the Right of Stoppage Easily</a:t>
            </a:r>
          </a:p>
        </p:txBody>
      </p:sp>
      <p:pic>
        <p:nvPicPr>
          <p:cNvPr id="4" name="Picture 3" descr="A stack of coins on a paper&#10;&#10;Description automatically generated">
            <a:extLst>
              <a:ext uri="{FF2B5EF4-FFF2-40B4-BE49-F238E27FC236}">
                <a16:creationId xmlns:a16="http://schemas.microsoft.com/office/drawing/2014/main" id="{FE8DB8AD-5292-A8FB-5C31-AD3B5F856A26}"/>
              </a:ext>
            </a:extLst>
          </p:cNvPr>
          <p:cNvPicPr>
            <a:picLocks noChangeAspect="1"/>
          </p:cNvPicPr>
          <p:nvPr/>
        </p:nvPicPr>
        <p:blipFill rotWithShape="1">
          <a:blip r:embed="rId2"/>
          <a:srcRect l="10448" r="34626"/>
          <a:stretch/>
        </p:blipFill>
        <p:spPr>
          <a:xfrm>
            <a:off x="4948188" y="1"/>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Tree>
    <p:extLst>
      <p:ext uri="{BB962C8B-B14F-4D97-AF65-F5344CB8AC3E}">
        <p14:creationId xmlns:p14="http://schemas.microsoft.com/office/powerpoint/2010/main" val="7460018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57</TotalTime>
  <Words>268</Words>
  <Application>Microsoft Office PowerPoint</Application>
  <PresentationFormat>Geniş ekran</PresentationFormat>
  <Paragraphs>30</Paragraphs>
  <Slides>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8</vt:i4>
      </vt:variant>
    </vt:vector>
  </HeadingPairs>
  <TitlesOfParts>
    <vt:vector size="12" baseType="lpstr">
      <vt:lpstr>Aptos</vt:lpstr>
      <vt:lpstr>Aptos Display</vt:lpstr>
      <vt:lpstr>Arial</vt:lpstr>
      <vt:lpstr>office theme</vt:lpstr>
      <vt:lpstr>MERCHANT (TRADER)</vt:lpstr>
      <vt:lpstr>A) Real Person Merchant</vt:lpstr>
      <vt:lpstr>Legal Person (Entity) Merchants</vt:lpstr>
      <vt:lpstr>Commercial/Trading Companies</vt:lpstr>
      <vt:lpstr>Associations</vt:lpstr>
      <vt:lpstr>Foundations</vt:lpstr>
      <vt:lpstr>Public Economic Enterprises</vt:lpstr>
      <vt:lpstr>Consequences Linked to Being Merchant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Fatih Serbest</cp:lastModifiedBy>
  <cp:revision>278</cp:revision>
  <dcterms:created xsi:type="dcterms:W3CDTF">2024-03-11T14:05:26Z</dcterms:created>
  <dcterms:modified xsi:type="dcterms:W3CDTF">2024-03-23T15:52:15Z</dcterms:modified>
</cp:coreProperties>
</file>